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6264">
          <p15:clr>
            <a:srgbClr val="A4A3A4"/>
          </p15:clr>
        </p15:guide>
        <p15:guide id="2" orient="horz" pos="36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jxcfGYeSyIr3E9yisDA8DHW5LVL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01" y="48"/>
      </p:cViewPr>
      <p:guideLst>
        <p:guide pos="6264"/>
        <p:guide orient="horz" pos="3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" name="Google Shape;30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343337" y="310287"/>
            <a:ext cx="5238313" cy="853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1"/>
          </p:nvPr>
        </p:nvSpPr>
        <p:spPr>
          <a:xfrm>
            <a:off x="343337" y="981076"/>
            <a:ext cx="3581400" cy="365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343337" y="310287"/>
            <a:ext cx="5238313" cy="853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343337" y="981076"/>
            <a:ext cx="3581400" cy="365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2"/>
          </p:nvPr>
        </p:nvSpPr>
        <p:spPr>
          <a:xfrm>
            <a:off x="342900" y="1470027"/>
            <a:ext cx="1148715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Google Shape;33;p1"/>
          <p:cNvCxnSpPr/>
          <p:nvPr/>
        </p:nvCxnSpPr>
        <p:spPr>
          <a:xfrm>
            <a:off x="9418661" y="4661889"/>
            <a:ext cx="0" cy="10800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4" name="Google Shape;34;p1"/>
          <p:cNvCxnSpPr/>
          <p:nvPr/>
        </p:nvCxnSpPr>
        <p:spPr>
          <a:xfrm rot="10800000">
            <a:off x="7672929" y="1741885"/>
            <a:ext cx="7200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5" name="Google Shape;35;p1"/>
          <p:cNvSpPr txBox="1">
            <a:spLocks noGrp="1"/>
          </p:cNvSpPr>
          <p:nvPr>
            <p:ph type="title"/>
          </p:nvPr>
        </p:nvSpPr>
        <p:spPr>
          <a:xfrm>
            <a:off x="277043" y="244486"/>
            <a:ext cx="2623400" cy="242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Arial"/>
              <a:buNone/>
            </a:pPr>
            <a:r>
              <a:rPr lang="en-US" sz="3040"/>
              <a:t>EFA / Editors Canada</a:t>
            </a:r>
            <a:br>
              <a:rPr lang="en-US" sz="3040"/>
            </a:br>
            <a:br>
              <a:rPr lang="en-US" sz="1420"/>
            </a:br>
            <a:r>
              <a:rPr lang="en-US" sz="3040"/>
              <a:t>Academic Editing </a:t>
            </a:r>
            <a:br>
              <a:rPr lang="en-US" sz="3040"/>
            </a:br>
            <a:r>
              <a:rPr lang="en-US" sz="3040"/>
              <a:t>Chapter</a:t>
            </a:r>
            <a:endParaRPr sz="3040"/>
          </a:p>
        </p:txBody>
      </p:sp>
      <p:sp>
        <p:nvSpPr>
          <p:cNvPr id="36" name="Google Shape;36;p1"/>
          <p:cNvSpPr txBox="1">
            <a:spLocks noGrp="1"/>
          </p:cNvSpPr>
          <p:nvPr>
            <p:ph type="body" idx="1"/>
          </p:nvPr>
        </p:nvSpPr>
        <p:spPr>
          <a:xfrm>
            <a:off x="302909" y="2728058"/>
            <a:ext cx="2210500" cy="365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Organization Chart</a:t>
            </a:r>
            <a:endParaRPr/>
          </a:p>
        </p:txBody>
      </p:sp>
      <p:cxnSp>
        <p:nvCxnSpPr>
          <p:cNvPr id="37" name="Google Shape;37;p1"/>
          <p:cNvCxnSpPr/>
          <p:nvPr/>
        </p:nvCxnSpPr>
        <p:spPr>
          <a:xfrm>
            <a:off x="1045211" y="4661889"/>
            <a:ext cx="0" cy="7200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8" name="Google Shape;38;p1"/>
          <p:cNvCxnSpPr/>
          <p:nvPr/>
        </p:nvCxnSpPr>
        <p:spPr>
          <a:xfrm>
            <a:off x="2800487" y="4649909"/>
            <a:ext cx="0" cy="14400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9" name="Google Shape;39;p1"/>
          <p:cNvCxnSpPr/>
          <p:nvPr/>
        </p:nvCxnSpPr>
        <p:spPr>
          <a:xfrm>
            <a:off x="6123520" y="4688152"/>
            <a:ext cx="0" cy="1830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0" name="Google Shape;40;p1"/>
          <p:cNvCxnSpPr/>
          <p:nvPr/>
        </p:nvCxnSpPr>
        <p:spPr>
          <a:xfrm rot="10800000">
            <a:off x="6093966" y="2363709"/>
            <a:ext cx="0" cy="13680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1" name="Google Shape;41;p1"/>
          <p:cNvCxnSpPr>
            <a:endCxn id="42" idx="0"/>
          </p:cNvCxnSpPr>
          <p:nvPr/>
        </p:nvCxnSpPr>
        <p:spPr>
          <a:xfrm flipH="1">
            <a:off x="1045559" y="3696728"/>
            <a:ext cx="4370700" cy="316800"/>
          </a:xfrm>
          <a:prstGeom prst="bentConnector2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3" name="Google Shape;43;p1"/>
          <p:cNvCxnSpPr>
            <a:endCxn id="44" idx="0"/>
          </p:cNvCxnSpPr>
          <p:nvPr/>
        </p:nvCxnSpPr>
        <p:spPr>
          <a:xfrm>
            <a:off x="5122515" y="3699127"/>
            <a:ext cx="6001500" cy="314400"/>
          </a:xfrm>
          <a:prstGeom prst="bentConnector2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5" name="Google Shape;45;p1"/>
          <p:cNvCxnSpPr/>
          <p:nvPr/>
        </p:nvCxnSpPr>
        <p:spPr>
          <a:xfrm>
            <a:off x="2800487" y="3688534"/>
            <a:ext cx="0" cy="3777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6" name="Google Shape;46;p1"/>
          <p:cNvCxnSpPr/>
          <p:nvPr/>
        </p:nvCxnSpPr>
        <p:spPr>
          <a:xfrm>
            <a:off x="4471993" y="3695219"/>
            <a:ext cx="0" cy="3777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7" name="Google Shape;47;p1"/>
          <p:cNvCxnSpPr/>
          <p:nvPr/>
        </p:nvCxnSpPr>
        <p:spPr>
          <a:xfrm>
            <a:off x="6095872" y="3704075"/>
            <a:ext cx="0" cy="3777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8" name="Google Shape;48;p1"/>
          <p:cNvCxnSpPr/>
          <p:nvPr/>
        </p:nvCxnSpPr>
        <p:spPr>
          <a:xfrm flipH="1">
            <a:off x="9407644" y="3675088"/>
            <a:ext cx="2400" cy="3600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9" name="Google Shape;49;p1"/>
          <p:cNvSpPr/>
          <p:nvPr/>
        </p:nvSpPr>
        <p:spPr>
          <a:xfrm>
            <a:off x="4522363" y="585326"/>
            <a:ext cx="3278700" cy="2261400"/>
          </a:xfrm>
          <a:prstGeom prst="roundRect">
            <a:avLst>
              <a:gd name="adj" fmla="val 16667"/>
            </a:avLst>
          </a:prstGeom>
          <a:solidFill>
            <a:srgbClr val="C5CDF7"/>
          </a:solidFill>
          <a:ln>
            <a:noFill/>
          </a:ln>
        </p:spPr>
        <p:txBody>
          <a:bodyPr spcFirstLastPara="1" wrap="square" lIns="5700" tIns="5700" rIns="57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 strike="noStrike" cap="none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2" name="Google Shape;42;p1" descr="team member headshot"/>
          <p:cNvSpPr/>
          <p:nvPr/>
        </p:nvSpPr>
        <p:spPr>
          <a:xfrm>
            <a:off x="325559" y="4013528"/>
            <a:ext cx="1440000" cy="664387"/>
          </a:xfrm>
          <a:prstGeom prst="roundRect">
            <a:avLst>
              <a:gd name="adj" fmla="val 16667"/>
            </a:avLst>
          </a:prstGeom>
          <a:solidFill>
            <a:srgbClr val="C9F4E4"/>
          </a:solidFill>
          <a:ln>
            <a:noFill/>
          </a:ln>
        </p:spPr>
        <p:txBody>
          <a:bodyPr spcFirstLastPara="1" wrap="square" lIns="5700" tIns="5700" rIns="57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>
                <a:solidFill>
                  <a:srgbClr val="0F5238"/>
                </a:solidFill>
                <a:latin typeface="Avenir"/>
                <a:ea typeface="Avenir"/>
                <a:cs typeface="Avenir"/>
                <a:sym typeface="Avenir"/>
              </a:rPr>
              <a:t>Admin &amp; Comm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Rees Storm</a:t>
            </a:r>
            <a:endParaRPr/>
          </a:p>
        </p:txBody>
      </p:sp>
      <p:sp>
        <p:nvSpPr>
          <p:cNvPr id="50" name="Google Shape;50;p1" descr="team member headshot"/>
          <p:cNvSpPr/>
          <p:nvPr/>
        </p:nvSpPr>
        <p:spPr>
          <a:xfrm>
            <a:off x="325200" y="4897775"/>
            <a:ext cx="1440000" cy="1233300"/>
          </a:xfrm>
          <a:prstGeom prst="roundRect">
            <a:avLst>
              <a:gd name="adj" fmla="val 16667"/>
            </a:avLst>
          </a:prstGeom>
          <a:solidFill>
            <a:srgbClr val="C9F4E4"/>
          </a:solidFill>
          <a:ln>
            <a:noFill/>
          </a:ln>
        </p:spPr>
        <p:txBody>
          <a:bodyPr spcFirstLastPara="1" wrap="square" lIns="5700" tIns="5700" rIns="5700" bIns="54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Emily Lam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Emma Calabrese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Shifra Diamond</a:t>
            </a:r>
            <a:endParaRPr sz="1000" b="0" i="0" u="none" strike="noStrike" cap="none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Jennie Seitz</a:t>
            </a:r>
            <a:r>
              <a:rPr lang="en-US" sz="10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endParaRPr sz="1000" b="0" i="0" u="none" strike="noStrike" cap="none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Kia Thompson</a:t>
            </a:r>
            <a:endParaRPr sz="1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1" name="Google Shape;51;p1"/>
          <p:cNvSpPr/>
          <p:nvPr/>
        </p:nvSpPr>
        <p:spPr>
          <a:xfrm>
            <a:off x="2038001" y="4013527"/>
            <a:ext cx="1440000" cy="664500"/>
          </a:xfrm>
          <a:prstGeom prst="roundRect">
            <a:avLst>
              <a:gd name="adj" fmla="val 16667"/>
            </a:avLst>
          </a:prstGeom>
          <a:solidFill>
            <a:srgbClr val="C9F4E4"/>
          </a:solidFill>
          <a:ln>
            <a:noFill/>
          </a:ln>
        </p:spPr>
        <p:txBody>
          <a:bodyPr spcFirstLastPara="1" wrap="square" lIns="5700" tIns="5700" rIns="57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>
                <a:solidFill>
                  <a:srgbClr val="0F5238"/>
                </a:solidFill>
                <a:latin typeface="Avenir"/>
                <a:ea typeface="Avenir"/>
                <a:cs typeface="Avenir"/>
                <a:sym typeface="Avenir"/>
              </a:rPr>
              <a:t>Advocacy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Letitia Henville</a:t>
            </a:r>
            <a:endParaRPr/>
          </a:p>
        </p:txBody>
      </p:sp>
      <p:sp>
        <p:nvSpPr>
          <p:cNvPr id="52" name="Google Shape;52;p1"/>
          <p:cNvSpPr/>
          <p:nvPr/>
        </p:nvSpPr>
        <p:spPr>
          <a:xfrm>
            <a:off x="2108100" y="4897775"/>
            <a:ext cx="1440000" cy="1297500"/>
          </a:xfrm>
          <a:prstGeom prst="roundRect">
            <a:avLst>
              <a:gd name="adj" fmla="val 16667"/>
            </a:avLst>
          </a:prstGeom>
          <a:solidFill>
            <a:srgbClr val="C9F4E4"/>
          </a:solidFill>
          <a:ln>
            <a:noFill/>
          </a:ln>
        </p:spPr>
        <p:txBody>
          <a:bodyPr spcFirstLastPara="1" wrap="square" lIns="5700" tIns="5700" rIns="5700" bIns="54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Bessie Goldberg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Karen Crosby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Rachel Freedman Stapleton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Shifra Diamond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Tess Rankin</a:t>
            </a:r>
            <a:endParaRPr/>
          </a:p>
        </p:txBody>
      </p:sp>
      <p:sp>
        <p:nvSpPr>
          <p:cNvPr id="53" name="Google Shape;53;p1"/>
          <p:cNvSpPr/>
          <p:nvPr/>
        </p:nvSpPr>
        <p:spPr>
          <a:xfrm>
            <a:off x="3751993" y="4013527"/>
            <a:ext cx="1440000" cy="664500"/>
          </a:xfrm>
          <a:prstGeom prst="roundRect">
            <a:avLst>
              <a:gd name="adj" fmla="val 16667"/>
            </a:avLst>
          </a:prstGeom>
          <a:solidFill>
            <a:srgbClr val="C9F4E4"/>
          </a:solidFill>
          <a:ln>
            <a:noFill/>
          </a:ln>
        </p:spPr>
        <p:txBody>
          <a:bodyPr spcFirstLastPara="1" wrap="square" lIns="5700" tIns="5700" rIns="57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>
                <a:solidFill>
                  <a:srgbClr val="0F5238"/>
                </a:solidFill>
                <a:latin typeface="Avenir"/>
                <a:ea typeface="Avenir"/>
                <a:cs typeface="Avenir"/>
                <a:sym typeface="Avenir"/>
              </a:rPr>
              <a:t>Book Club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Bailey Harrington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350"/>
              </a:spcBef>
              <a:spcAft>
                <a:spcPts val="0"/>
              </a:spcAft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Letitia Henville</a:t>
            </a:r>
            <a:endParaRPr sz="1000" b="0" i="0" u="none" strike="noStrike" cap="none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4" name="Google Shape;54;p1"/>
          <p:cNvSpPr/>
          <p:nvPr/>
        </p:nvSpPr>
        <p:spPr>
          <a:xfrm>
            <a:off x="5373983" y="4013527"/>
            <a:ext cx="1440000" cy="664500"/>
          </a:xfrm>
          <a:prstGeom prst="roundRect">
            <a:avLst>
              <a:gd name="adj" fmla="val 16667"/>
            </a:avLst>
          </a:prstGeom>
          <a:solidFill>
            <a:srgbClr val="C9F4E4"/>
          </a:solidFill>
          <a:ln>
            <a:noFill/>
          </a:ln>
        </p:spPr>
        <p:txBody>
          <a:bodyPr spcFirstLastPara="1" wrap="square" lIns="5700" tIns="5700" rIns="57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>
                <a:solidFill>
                  <a:srgbClr val="0F5238"/>
                </a:solidFill>
                <a:latin typeface="Avenir"/>
                <a:ea typeface="Avenir"/>
                <a:cs typeface="Avenir"/>
                <a:sym typeface="Avenir"/>
              </a:rPr>
              <a:t>Diversity, Equity, </a:t>
            </a:r>
            <a:r>
              <a:rPr lang="en-US" sz="1200" b="1">
                <a:solidFill>
                  <a:srgbClr val="0F5238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lang="en-US" sz="1200" b="1" i="0" u="none" strike="noStrike" cap="none">
                <a:solidFill>
                  <a:srgbClr val="0F5238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lang="en-US" sz="1200" b="1">
                <a:solidFill>
                  <a:srgbClr val="0F5238"/>
                </a:solidFill>
                <a:latin typeface="Avenir"/>
                <a:ea typeface="Avenir"/>
                <a:cs typeface="Avenir"/>
                <a:sym typeface="Avenir"/>
              </a:rPr>
              <a:t>Belonging</a:t>
            </a:r>
            <a:endParaRPr sz="1000" b="0" i="0" u="none" strike="noStrike" cap="none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5" name="Google Shape;55;p1"/>
          <p:cNvSpPr/>
          <p:nvPr/>
        </p:nvSpPr>
        <p:spPr>
          <a:xfrm>
            <a:off x="5373975" y="4857525"/>
            <a:ext cx="1440000" cy="884400"/>
          </a:xfrm>
          <a:prstGeom prst="roundRect">
            <a:avLst>
              <a:gd name="adj" fmla="val 16667"/>
            </a:avLst>
          </a:prstGeom>
          <a:solidFill>
            <a:srgbClr val="C9F4E4"/>
          </a:solidFill>
          <a:ln>
            <a:noFill/>
          </a:ln>
        </p:spPr>
        <p:txBody>
          <a:bodyPr spcFirstLastPara="1" wrap="square" lIns="5700" tIns="5700" rIns="5700" bIns="54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DEB work is in formation. Watch this space!</a:t>
            </a:r>
            <a:endParaRPr/>
          </a:p>
        </p:txBody>
      </p:sp>
      <p:sp>
        <p:nvSpPr>
          <p:cNvPr id="56" name="Google Shape;56;p1"/>
          <p:cNvSpPr/>
          <p:nvPr/>
        </p:nvSpPr>
        <p:spPr>
          <a:xfrm>
            <a:off x="8728133" y="4014439"/>
            <a:ext cx="1440000" cy="663600"/>
          </a:xfrm>
          <a:prstGeom prst="roundRect">
            <a:avLst>
              <a:gd name="adj" fmla="val 16667"/>
            </a:avLst>
          </a:prstGeom>
          <a:solidFill>
            <a:srgbClr val="C9F4E4"/>
          </a:solidFill>
          <a:ln>
            <a:noFill/>
          </a:ln>
        </p:spPr>
        <p:txBody>
          <a:bodyPr spcFirstLastPara="1" wrap="square" lIns="5700" tIns="5700" rIns="57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>
                <a:solidFill>
                  <a:srgbClr val="0F5238"/>
                </a:solidFill>
                <a:latin typeface="Avenir"/>
                <a:ea typeface="Avenir"/>
                <a:cs typeface="Avenir"/>
                <a:sym typeface="Avenir"/>
              </a:rPr>
              <a:t>Programming </a:t>
            </a:r>
            <a:r>
              <a:rPr lang="en-US" sz="1200" b="1">
                <a:solidFill>
                  <a:srgbClr val="0F5238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lang="en-US" sz="1200" b="1" i="0" u="none" strike="noStrike" cap="none">
                <a:solidFill>
                  <a:srgbClr val="0F5238"/>
                </a:solidFill>
                <a:latin typeface="Avenir"/>
                <a:ea typeface="Avenir"/>
                <a:cs typeface="Avenir"/>
                <a:sym typeface="Avenir"/>
              </a:rPr>
              <a:t> Events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Bailey Harrington</a:t>
            </a:r>
            <a:endParaRPr/>
          </a:p>
        </p:txBody>
      </p:sp>
      <p:sp>
        <p:nvSpPr>
          <p:cNvPr id="44" name="Google Shape;44;p1"/>
          <p:cNvSpPr/>
          <p:nvPr/>
        </p:nvSpPr>
        <p:spPr>
          <a:xfrm>
            <a:off x="10404015" y="4013527"/>
            <a:ext cx="1440000" cy="664500"/>
          </a:xfrm>
          <a:prstGeom prst="roundRect">
            <a:avLst>
              <a:gd name="adj" fmla="val 16667"/>
            </a:avLst>
          </a:prstGeom>
          <a:solidFill>
            <a:srgbClr val="C9F4E4"/>
          </a:solidFill>
          <a:ln>
            <a:noFill/>
          </a:ln>
        </p:spPr>
        <p:txBody>
          <a:bodyPr spcFirstLastPara="1" wrap="square" lIns="5700" tIns="5700" rIns="57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>
                <a:solidFill>
                  <a:srgbClr val="0F5238"/>
                </a:solidFill>
                <a:latin typeface="Avenir"/>
                <a:ea typeface="Avenir"/>
                <a:cs typeface="Avenir"/>
                <a:sym typeface="Avenir"/>
              </a:rPr>
              <a:t>Volunteer Management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Rees Storm</a:t>
            </a:r>
            <a:endParaRPr/>
          </a:p>
        </p:txBody>
      </p:sp>
      <p:sp>
        <p:nvSpPr>
          <p:cNvPr id="57" name="Google Shape;57;p1"/>
          <p:cNvSpPr txBox="1"/>
          <p:nvPr/>
        </p:nvSpPr>
        <p:spPr>
          <a:xfrm>
            <a:off x="5096958" y="585317"/>
            <a:ext cx="2095200" cy="22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>
                <a:solidFill>
                  <a:srgbClr val="0B1653"/>
                </a:solidFill>
                <a:latin typeface="Avenir"/>
                <a:ea typeface="Avenir"/>
                <a:cs typeface="Avenir"/>
                <a:sym typeface="Avenir"/>
              </a:rPr>
              <a:t>Leadership Team</a:t>
            </a:r>
            <a:endParaRPr sz="16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Shifra Diamond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ctr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Bailey Harrington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ctr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Letitia Henville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ctr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Emily Lam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ctr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Tess Rankin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ctr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Jennie Seitz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ctr" rtl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Rees Storm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8" name="Google Shape;58;p1"/>
          <p:cNvSpPr/>
          <p:nvPr/>
        </p:nvSpPr>
        <p:spPr>
          <a:xfrm>
            <a:off x="8274696" y="1252821"/>
            <a:ext cx="2560731" cy="946901"/>
          </a:xfrm>
          <a:prstGeom prst="roundRect">
            <a:avLst>
              <a:gd name="adj" fmla="val 16667"/>
            </a:avLst>
          </a:prstGeom>
          <a:solidFill>
            <a:srgbClr val="C5CDF7"/>
          </a:solidFill>
          <a:ln>
            <a:noFill/>
          </a:ln>
        </p:spPr>
        <p:txBody>
          <a:bodyPr spcFirstLastPara="1" wrap="square" lIns="5700" tIns="5700" rIns="57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9" name="Google Shape;59;p1"/>
          <p:cNvSpPr txBox="1"/>
          <p:nvPr/>
        </p:nvSpPr>
        <p:spPr>
          <a:xfrm>
            <a:off x="8429625" y="1276204"/>
            <a:ext cx="21906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0B1653"/>
                </a:solidFill>
                <a:latin typeface="Avenir"/>
                <a:ea typeface="Avenir"/>
                <a:cs typeface="Avenir"/>
                <a:sym typeface="Avenir"/>
              </a:rPr>
              <a:t>EFA / Editors Canada Staff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0" name="Google Shape;60;p1"/>
          <p:cNvSpPr txBox="1"/>
          <p:nvPr/>
        </p:nvSpPr>
        <p:spPr>
          <a:xfrm>
            <a:off x="8274648" y="1491836"/>
            <a:ext cx="256073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Mark Schaefer, EFA Member Coordinator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Michelle Ou, Senior Communications Manager, Editors Canada</a:t>
            </a:r>
            <a:endParaRPr/>
          </a:p>
        </p:txBody>
      </p:sp>
      <p:sp>
        <p:nvSpPr>
          <p:cNvPr id="61" name="Google Shape;61;p1"/>
          <p:cNvSpPr/>
          <p:nvPr/>
        </p:nvSpPr>
        <p:spPr>
          <a:xfrm>
            <a:off x="8732250" y="4900474"/>
            <a:ext cx="1440000" cy="1368000"/>
          </a:xfrm>
          <a:prstGeom prst="roundRect">
            <a:avLst>
              <a:gd name="adj" fmla="val 16667"/>
            </a:avLst>
          </a:prstGeom>
          <a:solidFill>
            <a:srgbClr val="C9F4E4"/>
          </a:solidFill>
          <a:ln>
            <a:noFill/>
          </a:ln>
        </p:spPr>
        <p:txBody>
          <a:bodyPr spcFirstLastPara="1" wrap="square" lIns="5700" tIns="5700" rIns="5700" bIns="54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Jennie Seitz</a:t>
            </a:r>
            <a:endParaRPr sz="1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Rachel Freedman Stapleton</a:t>
            </a:r>
            <a:endParaRPr sz="1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Emma Calabrese</a:t>
            </a:r>
            <a:endParaRPr sz="1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Carla Morris</a:t>
            </a:r>
            <a:endParaRPr sz="1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cxnSp>
        <p:nvCxnSpPr>
          <p:cNvPr id="62" name="Google Shape;62;p1"/>
          <p:cNvCxnSpPr/>
          <p:nvPr/>
        </p:nvCxnSpPr>
        <p:spPr>
          <a:xfrm rot="10800000">
            <a:off x="3807173" y="1261440"/>
            <a:ext cx="7200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3" name="Google Shape;63;p1"/>
          <p:cNvSpPr/>
          <p:nvPr/>
        </p:nvSpPr>
        <p:spPr>
          <a:xfrm>
            <a:off x="2825985" y="943288"/>
            <a:ext cx="1164334" cy="453807"/>
          </a:xfrm>
          <a:prstGeom prst="roundRect">
            <a:avLst>
              <a:gd name="adj" fmla="val 16667"/>
            </a:avLst>
          </a:prstGeom>
          <a:solidFill>
            <a:srgbClr val="C5CDF7"/>
          </a:solidFill>
          <a:ln>
            <a:noFill/>
          </a:ln>
        </p:spPr>
        <p:txBody>
          <a:bodyPr spcFirstLastPara="1" wrap="square" lIns="5700" tIns="5700" rIns="57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4" name="Google Shape;64;p1"/>
          <p:cNvSpPr txBox="1"/>
          <p:nvPr/>
        </p:nvSpPr>
        <p:spPr>
          <a:xfrm>
            <a:off x="3036274" y="943497"/>
            <a:ext cx="78073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0B1653"/>
                </a:solidFill>
                <a:latin typeface="Avenir"/>
                <a:ea typeface="Avenir"/>
                <a:cs typeface="Avenir"/>
                <a:sym typeface="Avenir"/>
              </a:rPr>
              <a:t>Advisors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5" name="Google Shape;65;p1"/>
          <p:cNvSpPr txBox="1"/>
          <p:nvPr/>
        </p:nvSpPr>
        <p:spPr>
          <a:xfrm>
            <a:off x="2850078" y="1142106"/>
            <a:ext cx="1164334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Pia Kohler</a:t>
            </a:r>
            <a:endParaRPr/>
          </a:p>
        </p:txBody>
      </p:sp>
      <p:cxnSp>
        <p:nvCxnSpPr>
          <p:cNvPr id="66" name="Google Shape;66;p1"/>
          <p:cNvCxnSpPr/>
          <p:nvPr/>
        </p:nvCxnSpPr>
        <p:spPr>
          <a:xfrm rot="10800000">
            <a:off x="3803458" y="2250181"/>
            <a:ext cx="7200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7" name="Google Shape;67;p1"/>
          <p:cNvSpPr/>
          <p:nvPr/>
        </p:nvSpPr>
        <p:spPr>
          <a:xfrm>
            <a:off x="2471750" y="1844775"/>
            <a:ext cx="1518600" cy="828900"/>
          </a:xfrm>
          <a:prstGeom prst="roundRect">
            <a:avLst>
              <a:gd name="adj" fmla="val 16667"/>
            </a:avLst>
          </a:prstGeom>
          <a:solidFill>
            <a:srgbClr val="C5CDF7"/>
          </a:solidFill>
          <a:ln>
            <a:noFill/>
          </a:ln>
        </p:spPr>
        <p:txBody>
          <a:bodyPr spcFirstLastPara="1" wrap="square" lIns="5700" tIns="5700" rIns="57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8" name="Google Shape;68;p1"/>
          <p:cNvSpPr txBox="1"/>
          <p:nvPr/>
        </p:nvSpPr>
        <p:spPr>
          <a:xfrm>
            <a:off x="2183300" y="1885213"/>
            <a:ext cx="20952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0B1653"/>
                </a:solidFill>
                <a:latin typeface="Avenir"/>
                <a:ea typeface="Avenir"/>
                <a:cs typeface="Avenir"/>
                <a:sym typeface="Avenir"/>
              </a:rPr>
              <a:t>Editors Canada</a:t>
            </a:r>
            <a:endParaRPr sz="1200" b="1">
              <a:solidFill>
                <a:srgbClr val="0B1653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0B1653"/>
                </a:solidFill>
                <a:latin typeface="Avenir"/>
                <a:ea typeface="Avenir"/>
                <a:cs typeface="Avenir"/>
                <a:sym typeface="Avenir"/>
              </a:rPr>
              <a:t>Liaison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9" name="Google Shape;69;p1"/>
          <p:cNvSpPr txBox="1"/>
          <p:nvPr/>
        </p:nvSpPr>
        <p:spPr>
          <a:xfrm>
            <a:off x="2648909" y="2386946"/>
            <a:ext cx="1164300" cy="2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Emily Lam</a:t>
            </a:r>
            <a:endParaRPr/>
          </a:p>
        </p:txBody>
      </p:sp>
      <p:cxnSp>
        <p:nvCxnSpPr>
          <p:cNvPr id="70" name="Google Shape;70;p1"/>
          <p:cNvCxnSpPr/>
          <p:nvPr/>
        </p:nvCxnSpPr>
        <p:spPr>
          <a:xfrm>
            <a:off x="7772272" y="3704075"/>
            <a:ext cx="0" cy="3777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1" name="Google Shape;71;p1"/>
          <p:cNvSpPr/>
          <p:nvPr/>
        </p:nvSpPr>
        <p:spPr>
          <a:xfrm>
            <a:off x="7049693" y="4026590"/>
            <a:ext cx="1440000" cy="664500"/>
          </a:xfrm>
          <a:prstGeom prst="roundRect">
            <a:avLst>
              <a:gd name="adj" fmla="val 16667"/>
            </a:avLst>
          </a:prstGeom>
          <a:solidFill>
            <a:srgbClr val="C9F4E4"/>
          </a:solidFill>
          <a:ln>
            <a:noFill/>
          </a:ln>
        </p:spPr>
        <p:txBody>
          <a:bodyPr spcFirstLastPara="1" wrap="square" lIns="5700" tIns="5700" rIns="57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0F5238"/>
                </a:solidFill>
                <a:latin typeface="Avenir"/>
                <a:ea typeface="Avenir"/>
                <a:cs typeface="Avenir"/>
                <a:sym typeface="Avenir"/>
              </a:rPr>
              <a:t>Education &amp; Training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35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Shifra Diamond</a:t>
            </a:r>
            <a:endParaRPr sz="1000" b="0" i="0" u="none" strike="noStrike" cap="none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cxnSp>
        <p:nvCxnSpPr>
          <p:cNvPr id="72" name="Google Shape;72;p1"/>
          <p:cNvCxnSpPr/>
          <p:nvPr/>
        </p:nvCxnSpPr>
        <p:spPr>
          <a:xfrm>
            <a:off x="7769693" y="4691090"/>
            <a:ext cx="5700" cy="4572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3" name="Google Shape;73;p1"/>
          <p:cNvSpPr/>
          <p:nvPr/>
        </p:nvSpPr>
        <p:spPr>
          <a:xfrm>
            <a:off x="7053125" y="4866050"/>
            <a:ext cx="1440000" cy="1853400"/>
          </a:xfrm>
          <a:prstGeom prst="roundRect">
            <a:avLst>
              <a:gd name="adj" fmla="val 16667"/>
            </a:avLst>
          </a:prstGeom>
          <a:solidFill>
            <a:srgbClr val="C9F4E4"/>
          </a:solidFill>
          <a:ln>
            <a:noFill/>
          </a:ln>
        </p:spPr>
        <p:txBody>
          <a:bodyPr spcFirstLastPara="1" wrap="square" lIns="5700" tIns="5700" rIns="5700" bIns="540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Jennie Seitz </a:t>
            </a:r>
            <a:endParaRPr sz="1000" b="1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Emily Lam</a:t>
            </a:r>
            <a:endParaRPr sz="1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Hilarie Ashton</a:t>
            </a:r>
            <a:endParaRPr sz="1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Pamela Craven</a:t>
            </a:r>
            <a:endParaRPr sz="1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Rebecca Ford</a:t>
            </a:r>
            <a:endParaRPr sz="1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Dani Glidewell</a:t>
            </a:r>
            <a:endParaRPr sz="1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Rudy Leon</a:t>
            </a:r>
            <a:endParaRPr sz="1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Sheryl Lieb</a:t>
            </a:r>
            <a:endParaRPr sz="1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Kathleen Vacek</a:t>
            </a:r>
            <a:endParaRPr sz="1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cxnSp>
        <p:nvCxnSpPr>
          <p:cNvPr id="74" name="Google Shape;74;p1"/>
          <p:cNvCxnSpPr/>
          <p:nvPr/>
        </p:nvCxnSpPr>
        <p:spPr>
          <a:xfrm>
            <a:off x="11129100" y="4642550"/>
            <a:ext cx="18300" cy="2742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5" name="Google Shape;75;p1"/>
          <p:cNvSpPr/>
          <p:nvPr/>
        </p:nvSpPr>
        <p:spPr>
          <a:xfrm>
            <a:off x="10411375" y="4857525"/>
            <a:ext cx="1440000" cy="554100"/>
          </a:xfrm>
          <a:prstGeom prst="roundRect">
            <a:avLst>
              <a:gd name="adj" fmla="val 16667"/>
            </a:avLst>
          </a:prstGeom>
          <a:solidFill>
            <a:srgbClr val="C9F4E4"/>
          </a:solidFill>
          <a:ln>
            <a:noFill/>
          </a:ln>
        </p:spPr>
        <p:txBody>
          <a:bodyPr spcFirstLastPara="1" wrap="square" lIns="5700" tIns="5700" rIns="5700" bIns="54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Letitia Henville</a:t>
            </a:r>
            <a:endParaRPr sz="1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9">
      <a:dk1>
        <a:srgbClr val="000000"/>
      </a:dk1>
      <a:lt1>
        <a:srgbClr val="FFFFFF"/>
      </a:lt1>
      <a:dk2>
        <a:srgbClr val="8439BD"/>
      </a:dk2>
      <a:lt2>
        <a:srgbClr val="FFFFFF"/>
      </a:lt2>
      <a:accent1>
        <a:srgbClr val="0EABB7"/>
      </a:accent1>
      <a:accent2>
        <a:srgbClr val="4868E5"/>
      </a:accent2>
      <a:accent3>
        <a:srgbClr val="20A472"/>
      </a:accent3>
      <a:accent4>
        <a:srgbClr val="B13DC8"/>
      </a:accent4>
      <a:accent5>
        <a:srgbClr val="172DA6"/>
      </a:accent5>
      <a:accent6>
        <a:srgbClr val="00B0F0"/>
      </a:accent6>
      <a:hlink>
        <a:srgbClr val="00B0F0"/>
      </a:hlink>
      <a:folHlink>
        <a:srgbClr val="B036B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</Words>
  <Application>Microsoft Office PowerPoint</Application>
  <PresentationFormat>Widescreen</PresentationFormat>
  <Paragraphs>61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Avenir</vt:lpstr>
      <vt:lpstr>Calibri</vt:lpstr>
      <vt:lpstr>Office Theme</vt:lpstr>
      <vt:lpstr>EFA / Editors Canada  Academic Editing  Chapter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EFA / Editors Canada  Academic Editing  Chapter</dc:title>
  <dc:creator>Emily Lam</dc:creator>
  <cp:lastModifiedBy>Emma Calabrese</cp:lastModifiedBy>
  <cp:revision>1</cp:revision>
  <dcterms:created xsi:type="dcterms:W3CDTF">2023-02-08T18:12:26Z</dcterms:created>
  <dcterms:modified xsi:type="dcterms:W3CDTF">2024-01-29T16:40:39Z</dcterms:modified>
</cp:coreProperties>
</file>